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9" r:id="rId2"/>
    <p:sldId id="260" r:id="rId3"/>
    <p:sldId id="258" r:id="rId4"/>
    <p:sldId id="262" r:id="rId5"/>
    <p:sldId id="261" r:id="rId6"/>
    <p:sldId id="263" r:id="rId7"/>
    <p:sldId id="276" r:id="rId8"/>
    <p:sldId id="272" r:id="rId9"/>
    <p:sldId id="278" r:id="rId10"/>
    <p:sldId id="264" r:id="rId11"/>
    <p:sldId id="273" r:id="rId12"/>
    <p:sldId id="265" r:id="rId13"/>
    <p:sldId id="274" r:id="rId14"/>
    <p:sldId id="266" r:id="rId15"/>
    <p:sldId id="275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embeddedFontLst>
    <p:embeddedFont>
      <p:font typeface="-윤고딕320" panose="02030504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-윤고딕340" panose="02030504000101010101" pitchFamily="18" charset="-127"/>
      <p:regular r:id="rId25"/>
    </p:embeddedFont>
    <p:embeddedFont>
      <p:font typeface="-윤고딕330" panose="02030504000101010101" pitchFamily="18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8D0D"/>
    <a:srgbClr val="6FAC00"/>
    <a:srgbClr val="5E9200"/>
    <a:srgbClr val="929A00"/>
    <a:srgbClr val="485A44"/>
    <a:srgbClr val="517C3A"/>
    <a:srgbClr val="436800"/>
    <a:srgbClr val="639A00"/>
    <a:srgbClr val="487000"/>
    <a:srgbClr val="4E7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3" autoAdjust="0"/>
  </p:normalViewPr>
  <p:slideViewPr>
    <p:cSldViewPr snapToGrid="0">
      <p:cViewPr varScale="1">
        <p:scale>
          <a:sx n="84" d="100"/>
          <a:sy n="84" d="100"/>
        </p:scale>
        <p:origin x="235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106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78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69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174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85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16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13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819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09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02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396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4C916-9A66-4D6E-9D80-8DB86B8363F5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41DCD-7E29-4D95-BA73-44CC640D9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65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50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494" y="1694701"/>
            <a:ext cx="4855338" cy="298653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080760" y="4718304"/>
            <a:ext cx="5349240" cy="2034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80760" y="0"/>
            <a:ext cx="5349240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laptop mockup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5" y="761999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2279288" y="2711827"/>
            <a:ext cx="21259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채식 식당 검색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43322" y="3260467"/>
            <a:ext cx="3267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채식 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식당 검색을 통해 주변에 있는 식당들의 메뉴와 재료 성분을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검색할 수 있다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.</a:t>
            </a:r>
            <a:endParaRPr lang="ko-KR" altLang="en-US" b="0" dirty="0" smtClean="0">
              <a:effectLst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660944" y="2555148"/>
            <a:ext cx="618344" cy="618344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3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546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24" y="546039"/>
            <a:ext cx="9962352" cy="612788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24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85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42" y="1719127"/>
            <a:ext cx="5150430" cy="2897117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080760" y="4718304"/>
            <a:ext cx="5349240" cy="2034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80760" y="0"/>
            <a:ext cx="5349240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laptop mockup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5" y="761999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2279288" y="2711827"/>
            <a:ext cx="240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채식 도시락 신청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43322" y="3260467"/>
            <a:ext cx="3267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도시락 주문과 영양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코칭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신청을 할 수 있고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,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‘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푸릇푸릇’을 플랫폼으로 하는 업체의 제품들과 기존 업체에서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크롤링한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제품들을 한 곳에 모아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보여준다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.</a:t>
            </a:r>
            <a:endParaRPr lang="ko-KR" altLang="en-US" b="0" dirty="0" smtClean="0">
              <a:effectLst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660944" y="2555148"/>
            <a:ext cx="618344" cy="618344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4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868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94" y="624608"/>
            <a:ext cx="10894013" cy="612788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24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36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620" y="1735825"/>
            <a:ext cx="5100364" cy="5071144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080760" y="4718304"/>
            <a:ext cx="5349240" cy="2034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80760" y="0"/>
            <a:ext cx="5349240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laptop mockup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5" y="761999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2279288" y="2711827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채식 </a:t>
            </a:r>
            <a:r>
              <a:rPr lang="ko-KR" alt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레시피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43322" y="3260467"/>
            <a:ext cx="3267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채식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레시피에서는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자신이 즐겨먹는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레시피를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소개하는 장소로 커뮤니티의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기능을 한다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.</a:t>
            </a:r>
            <a:endParaRPr lang="ko-KR" altLang="en-US" b="0" dirty="0" smtClean="0">
              <a:effectLst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660944" y="2555148"/>
            <a:ext cx="618344" cy="618344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5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41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81481E-6 L 1.45833E-6 -0.2893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4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51" y="624609"/>
            <a:ext cx="9786297" cy="973023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24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49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 -0.5231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비즈니스 모델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32141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829" y="3382318"/>
            <a:ext cx="2110772" cy="31347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02371" y="3043790"/>
            <a:ext cx="1389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중개수수료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43240" y="2705093"/>
            <a:ext cx="655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광고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611089" y="212540"/>
            <a:ext cx="4381082" cy="1871270"/>
            <a:chOff x="3489529" y="541215"/>
            <a:chExt cx="4381082" cy="1871270"/>
          </a:xfrm>
        </p:grpSpPr>
        <p:sp>
          <p:nvSpPr>
            <p:cNvPr id="5" name="직사각형 4"/>
            <p:cNvSpPr/>
            <p:nvPr/>
          </p:nvSpPr>
          <p:spPr>
            <a:xfrm>
              <a:off x="3489529" y="1359112"/>
              <a:ext cx="1135464" cy="404392"/>
            </a:xfrm>
            <a:prstGeom prst="rect">
              <a:avLst/>
            </a:prstGeom>
            <a:solidFill>
              <a:srgbClr val="485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식당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735147" y="1359112"/>
              <a:ext cx="1135464" cy="404392"/>
            </a:xfrm>
            <a:prstGeom prst="rect">
              <a:avLst/>
            </a:prstGeom>
            <a:solidFill>
              <a:srgbClr val="929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푸릇푸릇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13" name="그룹 12"/>
            <p:cNvGrpSpPr/>
            <p:nvPr/>
          </p:nvGrpSpPr>
          <p:grpSpPr>
            <a:xfrm>
              <a:off x="5181267" y="1231919"/>
              <a:ext cx="932054" cy="338554"/>
              <a:chOff x="8089059" y="1648907"/>
              <a:chExt cx="932054" cy="338554"/>
            </a:xfrm>
          </p:grpSpPr>
          <p:cxnSp>
            <p:nvCxnSpPr>
              <p:cNvPr id="15" name="직선 화살표 연결선 14"/>
              <p:cNvCxnSpPr/>
              <p:nvPr/>
            </p:nvCxnSpPr>
            <p:spPr>
              <a:xfrm>
                <a:off x="8154610" y="1974723"/>
                <a:ext cx="866503" cy="3573"/>
              </a:xfrm>
              <a:prstGeom prst="straightConnector1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/>
              <p:cNvSpPr txBox="1"/>
              <p:nvPr/>
            </p:nvSpPr>
            <p:spPr>
              <a:xfrm>
                <a:off x="8089059" y="1648907"/>
                <a:ext cx="7521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광고비</a:t>
                </a:r>
                <a:endParaRPr lang="ko-KR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3523068" y="1766154"/>
              <a:ext cx="431400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업체의 항목을 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페이지 상단에 </a:t>
              </a:r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노출시키거나</a:t>
              </a:r>
              <a:endPara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배너 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공간에서 홍보</a:t>
              </a:r>
            </a:p>
          </p:txBody>
        </p:sp>
        <p:sp>
          <p:nvSpPr>
            <p:cNvPr id="19" name="타원 18"/>
            <p:cNvSpPr/>
            <p:nvPr/>
          </p:nvSpPr>
          <p:spPr>
            <a:xfrm>
              <a:off x="5424335" y="541215"/>
              <a:ext cx="527796" cy="527796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1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5383342" y="2330457"/>
            <a:ext cx="4836580" cy="1868403"/>
            <a:chOff x="6169572" y="3590768"/>
            <a:chExt cx="4836580" cy="1868403"/>
          </a:xfrm>
        </p:grpSpPr>
        <p:grpSp>
          <p:nvGrpSpPr>
            <p:cNvPr id="6" name="그룹 5"/>
            <p:cNvGrpSpPr/>
            <p:nvPr/>
          </p:nvGrpSpPr>
          <p:grpSpPr>
            <a:xfrm>
              <a:off x="6169572" y="4272684"/>
              <a:ext cx="4836580" cy="1186487"/>
              <a:chOff x="6169572" y="4272684"/>
              <a:chExt cx="4836580" cy="1186487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6397321" y="5054779"/>
                <a:ext cx="1135464" cy="404392"/>
              </a:xfrm>
              <a:prstGeom prst="rect">
                <a:avLst/>
              </a:prstGeom>
              <a:solidFill>
                <a:srgbClr val="485A4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식품업체</a:t>
                </a:r>
                <a:endPara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9642939" y="5054779"/>
                <a:ext cx="1135464" cy="404392"/>
              </a:xfrm>
              <a:prstGeom prst="rect">
                <a:avLst/>
              </a:prstGeom>
              <a:solidFill>
                <a:srgbClr val="929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푸릇푸릇</a:t>
                </a:r>
                <a:endPara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grpSp>
            <p:nvGrpSpPr>
              <p:cNvPr id="25" name="그룹 24"/>
              <p:cNvGrpSpPr/>
              <p:nvPr/>
            </p:nvGrpSpPr>
            <p:grpSpPr>
              <a:xfrm>
                <a:off x="8089059" y="4927586"/>
                <a:ext cx="932054" cy="338554"/>
                <a:chOff x="8089059" y="1648907"/>
                <a:chExt cx="932054" cy="338554"/>
              </a:xfrm>
            </p:grpSpPr>
            <p:cxnSp>
              <p:nvCxnSpPr>
                <p:cNvPr id="26" name="직선 화살표 연결선 25"/>
                <p:cNvCxnSpPr/>
                <p:nvPr/>
              </p:nvCxnSpPr>
              <p:spPr>
                <a:xfrm>
                  <a:off x="8154610" y="1974723"/>
                  <a:ext cx="866503" cy="3573"/>
                </a:xfrm>
                <a:prstGeom prst="straightConnector1">
                  <a:avLst/>
                </a:prstGeom>
                <a:ln w="76200">
                  <a:solidFill>
                    <a:schemeClr val="accent6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TextBox 26"/>
                <p:cNvSpPr txBox="1"/>
                <p:nvPr/>
              </p:nvSpPr>
              <p:spPr>
                <a:xfrm>
                  <a:off x="8089059" y="1648907"/>
                  <a:ext cx="75212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60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-윤고딕320" panose="02030504000101010101" pitchFamily="18" charset="-127"/>
                      <a:ea typeface="-윤고딕320" panose="02030504000101010101" pitchFamily="18" charset="-127"/>
                    </a:rPr>
                    <a:t>광고비</a:t>
                  </a:r>
                  <a:endParaRPr lang="ko-KR" altLang="en-US" sz="16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169572" y="4272684"/>
                <a:ext cx="48365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채식 </a:t>
                </a:r>
                <a:r>
                  <a:rPr lang="ko-KR" altLang="en-US" dirty="0" err="1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레시피</a:t>
                </a:r>
                <a:r>
                  <a:rPr lang="ko-KR" altLang="en-US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페이지에서 </a:t>
                </a:r>
                <a:r>
                  <a:rPr lang="ko-KR" altLang="en-US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타 식품업체의 제품으로</a:t>
                </a:r>
                <a:endParaRPr lang="en-US" altLang="ko-KR" dirty="0" smtClean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algn="ctr"/>
                <a:r>
                  <a:rPr lang="ko-KR" altLang="en-US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만들어 </a:t>
                </a:r>
                <a:r>
                  <a:rPr lang="ko-KR" altLang="en-US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먹을 수 있는 </a:t>
                </a:r>
                <a:r>
                  <a:rPr lang="ko-KR" altLang="en-US" dirty="0" err="1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레시피를</a:t>
                </a:r>
                <a:r>
                  <a:rPr lang="ko-KR" altLang="en-US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소개</a:t>
                </a:r>
              </a:p>
            </p:txBody>
          </p:sp>
        </p:grpSp>
        <p:sp>
          <p:nvSpPr>
            <p:cNvPr id="29" name="타원 28"/>
            <p:cNvSpPr/>
            <p:nvPr/>
          </p:nvSpPr>
          <p:spPr>
            <a:xfrm>
              <a:off x="8332127" y="3590768"/>
              <a:ext cx="527796" cy="527796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352883" y="4638608"/>
            <a:ext cx="4897495" cy="1871270"/>
            <a:chOff x="7785342" y="1310799"/>
            <a:chExt cx="4897495" cy="1871270"/>
          </a:xfrm>
        </p:grpSpPr>
        <p:sp>
          <p:nvSpPr>
            <p:cNvPr id="30" name="직사각형 29"/>
            <p:cNvSpPr/>
            <p:nvPr/>
          </p:nvSpPr>
          <p:spPr>
            <a:xfrm>
              <a:off x="8043550" y="2128696"/>
              <a:ext cx="1135464" cy="404392"/>
            </a:xfrm>
            <a:prstGeom prst="rect">
              <a:avLst/>
            </a:prstGeom>
            <a:solidFill>
              <a:srgbClr val="485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도시락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11289168" y="2128696"/>
              <a:ext cx="1135464" cy="404392"/>
            </a:xfrm>
            <a:prstGeom prst="rect">
              <a:avLst/>
            </a:prstGeom>
            <a:solidFill>
              <a:srgbClr val="929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푸릇푸릇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9632804" y="2001503"/>
              <a:ext cx="1202573" cy="338554"/>
              <a:chOff x="7986575" y="1648907"/>
              <a:chExt cx="1202573" cy="338554"/>
            </a:xfrm>
          </p:grpSpPr>
          <p:cxnSp>
            <p:nvCxnSpPr>
              <p:cNvPr id="33" name="직선 화살표 연결선 32"/>
              <p:cNvCxnSpPr/>
              <p:nvPr/>
            </p:nvCxnSpPr>
            <p:spPr>
              <a:xfrm>
                <a:off x="8154610" y="1974723"/>
                <a:ext cx="866503" cy="3573"/>
              </a:xfrm>
              <a:prstGeom prst="straightConnector1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extBox 33"/>
              <p:cNvSpPr txBox="1"/>
              <p:nvPr/>
            </p:nvSpPr>
            <p:spPr>
              <a:xfrm>
                <a:off x="7986575" y="1648907"/>
                <a:ext cx="120257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중계 수수료</a:t>
                </a:r>
                <a:endPara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7785342" y="2535738"/>
              <a:ext cx="48974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도시락을 판매하는 </a:t>
              </a:r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업체와</a:t>
              </a:r>
              <a:endPara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 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식단을 관리해주는 영양 코치를 고객과 </a:t>
              </a:r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연결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9978356" y="1310799"/>
              <a:ext cx="527796" cy="527796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3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62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사업화 계획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378299" y="2351315"/>
            <a:ext cx="2280975" cy="2280975"/>
          </a:xfrm>
          <a:prstGeom prst="ellipse">
            <a:avLst/>
          </a:prstGeom>
          <a:gradFill>
            <a:gsLst>
              <a:gs pos="0">
                <a:srgbClr val="929A00"/>
              </a:gs>
              <a:gs pos="70397">
                <a:srgbClr val="517C3A"/>
              </a:gs>
              <a:gs pos="36200">
                <a:srgbClr val="6C8D0D"/>
              </a:gs>
              <a:gs pos="100000">
                <a:srgbClr val="485A44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완성까지</a:t>
            </a:r>
            <a:endParaRPr lang="en-US" altLang="ko-KR" sz="2000" dirty="0" smtClean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약 </a:t>
            </a:r>
            <a:r>
              <a:rPr lang="en-US" altLang="ko-KR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1~2</a:t>
            </a:r>
            <a:r>
              <a:rPr lang="ko-KR" altLang="en-US" sz="2000" dirty="0" smtClean="0">
                <a:latin typeface="-윤고딕330" panose="02030504000101010101" pitchFamily="18" charset="-127"/>
                <a:ea typeface="-윤고딕330" panose="02030504000101010101" pitchFamily="18" charset="-127"/>
              </a:rPr>
              <a:t>개월</a:t>
            </a:r>
            <a:endParaRPr lang="ko-KR" altLang="en-US" sz="20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39429" y="4711394"/>
            <a:ext cx="2558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0" i="0" u="none" strike="noStrike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+ </a:t>
            </a:r>
            <a:r>
              <a:rPr lang="ko-KR" altLang="en-US" b="0" i="0" u="none" strike="noStrike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개발 교육과 창업 교육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318447" y="3175763"/>
            <a:ext cx="916745" cy="324301"/>
            <a:chOff x="4207915" y="3175763"/>
            <a:chExt cx="916745" cy="324301"/>
          </a:xfrm>
        </p:grpSpPr>
        <p:cxnSp>
          <p:nvCxnSpPr>
            <p:cNvPr id="11" name="직선 화살표 연결선 10"/>
            <p:cNvCxnSpPr/>
            <p:nvPr/>
          </p:nvCxnSpPr>
          <p:spPr>
            <a:xfrm flipV="1">
              <a:off x="4207915" y="3483540"/>
              <a:ext cx="916745" cy="16524"/>
            </a:xfrm>
            <a:prstGeom prst="straightConnector1">
              <a:avLst/>
            </a:prstGeom>
            <a:ln w="762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/>
            <p:cNvSpPr/>
            <p:nvPr/>
          </p:nvSpPr>
          <p:spPr>
            <a:xfrm>
              <a:off x="4328458" y="3175763"/>
              <a:ext cx="51488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b="0" i="0" u="none" strike="noStrike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-윤고딕320" panose="02030504000101010101" pitchFamily="18" charset="-127"/>
                  <a:ea typeface="-윤고딕320" panose="02030504000101010101" pitchFamily="18" charset="-127"/>
                </a:rPr>
                <a:t>완성</a:t>
              </a:r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832102" y="1608730"/>
            <a:ext cx="6096000" cy="4157853"/>
            <a:chOff x="5832102" y="1608730"/>
            <a:chExt cx="6096000" cy="4157853"/>
          </a:xfrm>
        </p:grpSpPr>
        <p:sp>
          <p:nvSpPr>
            <p:cNvPr id="6" name="직사각형 5"/>
            <p:cNvSpPr/>
            <p:nvPr/>
          </p:nvSpPr>
          <p:spPr>
            <a:xfrm>
              <a:off x="5832102" y="2093455"/>
              <a:ext cx="6096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b="0" i="0" u="none" strike="noStrike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 식당과 도시락 업체를 대상으로 광고주 그리고‘푸릇푸릇’을 플랫폼으로 도시락을 판매할 업체를 모집</a:t>
              </a:r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5832102" y="1608730"/>
              <a:ext cx="446980" cy="44698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1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832102" y="3606546"/>
              <a:ext cx="6096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사용자들이 원할 경우 유료로 식단 </a:t>
              </a:r>
              <a:r>
                <a:rPr lang="ko-KR" altLang="en-US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코칭을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받을 수 있도록 영양 코치를 </a:t>
              </a:r>
              <a:r>
                <a:rPr lang="ko-KR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섭외하여 페이지 오픈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준비</a:t>
              </a: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832102" y="5120252"/>
              <a:ext cx="6096000" cy="64633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 커뮤니티와 </a:t>
              </a:r>
              <a:r>
                <a:rPr lang="en-US" altLang="ko-KR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SNS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에 글을 올리거나 채식 식당에 전단을 부착하는 </a:t>
              </a:r>
              <a:r>
                <a:rPr lang="ko-KR" altLang="en-US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등의 방식으로 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사이트를 홍보</a:t>
              </a:r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5832102" y="3126634"/>
              <a:ext cx="446980" cy="44698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5832102" y="4662826"/>
              <a:ext cx="446980" cy="44698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565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기대 효과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933028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447" y="4950475"/>
            <a:ext cx="6019106" cy="1802016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807187" y="1555249"/>
            <a:ext cx="4542954" cy="2533001"/>
            <a:chOff x="1807187" y="1555249"/>
            <a:chExt cx="4542954" cy="2533001"/>
          </a:xfrm>
        </p:grpSpPr>
        <p:sp>
          <p:nvSpPr>
            <p:cNvPr id="7" name="TextBox 6"/>
            <p:cNvSpPr txBox="1"/>
            <p:nvPr/>
          </p:nvSpPr>
          <p:spPr>
            <a:xfrm>
              <a:off x="2202189" y="2317477"/>
              <a:ext cx="37529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채식주의자들의 편리한 채식 생활</a:t>
              </a:r>
              <a:endPara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807187" y="3002808"/>
              <a:ext cx="454295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채식주의자가 아닌 사람들의 인식 개선</a:t>
              </a:r>
              <a:endPara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876786" y="3688140"/>
              <a:ext cx="44037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자연환경 복구와 동물 복지 실천에 기여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705534" y="1555249"/>
              <a:ext cx="27462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mtClean="0">
                  <a:solidFill>
                    <a:srgbClr val="6C8D0D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사회적 기대 효과</a:t>
              </a:r>
              <a:endParaRPr lang="en-US" altLang="ko-KR" sz="2800" dirty="0" smtClean="0">
                <a:solidFill>
                  <a:srgbClr val="6C8D0D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246832" y="1555249"/>
            <a:ext cx="4223207" cy="1847669"/>
            <a:chOff x="6246832" y="1555249"/>
            <a:chExt cx="4223207" cy="1847669"/>
          </a:xfrm>
        </p:grpSpPr>
        <p:sp>
          <p:nvSpPr>
            <p:cNvPr id="21" name="TextBox 20"/>
            <p:cNvSpPr txBox="1"/>
            <p:nvPr/>
          </p:nvSpPr>
          <p:spPr>
            <a:xfrm>
              <a:off x="6510013" y="2317477"/>
              <a:ext cx="36968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여러 도시락 업체를 한 눈에 비교</a:t>
              </a:r>
              <a:endPara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6246832" y="3002808"/>
              <a:ext cx="422320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합리적인 가격으로 식사 가능</a:t>
              </a:r>
              <a:endPara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85304" y="1555249"/>
              <a:ext cx="2746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rgbClr val="6C8D0D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경제적 기대 효과</a:t>
              </a:r>
              <a:endParaRPr lang="en-US" altLang="ko-KR" sz="2800" dirty="0" smtClean="0">
                <a:solidFill>
                  <a:srgbClr val="6C8D0D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40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클로징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멘트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61" name="그룹 2060"/>
          <p:cNvGrpSpPr/>
          <p:nvPr/>
        </p:nvGrpSpPr>
        <p:grpSpPr>
          <a:xfrm>
            <a:off x="1554972" y="1748919"/>
            <a:ext cx="4348765" cy="2883380"/>
            <a:chOff x="1554972" y="1098469"/>
            <a:chExt cx="4348765" cy="2883380"/>
          </a:xfrm>
        </p:grpSpPr>
        <p:grpSp>
          <p:nvGrpSpPr>
            <p:cNvPr id="6" name="그룹 5"/>
            <p:cNvGrpSpPr/>
            <p:nvPr/>
          </p:nvGrpSpPr>
          <p:grpSpPr>
            <a:xfrm>
              <a:off x="1554972" y="1098469"/>
              <a:ext cx="4348765" cy="461665"/>
              <a:chOff x="4046372" y="1150070"/>
              <a:chExt cx="4348765" cy="461665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4046372" y="1150070"/>
                <a:ext cx="362791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>
                    <a:solidFill>
                      <a:srgbClr val="6C8D0D"/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전국 채식주의자 규모 추정</a:t>
                </a:r>
                <a:endParaRPr lang="ko-KR" altLang="en-US" sz="2400" dirty="0">
                  <a:solidFill>
                    <a:srgbClr val="6C8D0D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endParaRP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7513164" y="1298964"/>
                <a:ext cx="88197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(</a:t>
                </a:r>
                <a:r>
                  <a:rPr lang="ko-KR" altLang="en-US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단위 </a:t>
                </a:r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: </a:t>
                </a:r>
                <a:r>
                  <a:rPr lang="ko-KR" altLang="en-US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명</a:t>
                </a:r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)</a:t>
                </a:r>
                <a:endParaRPr lang="ko-KR" altLang="en-US" sz="1200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1788077" y="3704850"/>
              <a:ext cx="38876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육류 제외한 우유</a:t>
              </a:r>
              <a:r>
                <a:rPr lang="en-US" altLang="ko-KR" sz="12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, </a:t>
              </a:r>
              <a:r>
                <a:rPr lang="ko-KR" altLang="en-US" sz="12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달걀</a:t>
              </a:r>
              <a:r>
                <a:rPr lang="en-US" altLang="ko-KR" sz="12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, </a:t>
              </a:r>
              <a:r>
                <a:rPr lang="ko-KR" altLang="en-US" sz="12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해산물까지 먹는 채식주의자 포함</a:t>
              </a:r>
              <a:endParaRPr lang="ko-KR" altLang="en-US" sz="12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1987939" y="2482555"/>
              <a:ext cx="1159497" cy="1159497"/>
              <a:chOff x="4446930" y="2663071"/>
              <a:chExt cx="1159497" cy="1159497"/>
            </a:xfrm>
          </p:grpSpPr>
          <p:sp>
            <p:nvSpPr>
              <p:cNvPr id="4" name="타원 3"/>
              <p:cNvSpPr/>
              <p:nvPr/>
            </p:nvSpPr>
            <p:spPr>
              <a:xfrm>
                <a:off x="4446930" y="2663071"/>
                <a:ext cx="1159497" cy="1159497"/>
              </a:xfrm>
              <a:prstGeom prst="ellipse">
                <a:avLst/>
              </a:prstGeom>
              <a:solidFill>
                <a:srgbClr val="6FAC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4669849" y="3151884"/>
                <a:ext cx="70884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50</a:t>
                </a:r>
                <a:r>
                  <a:rPr lang="ko-KR" altLang="en-US" sz="2000" dirty="0" smtClean="0">
                    <a:solidFill>
                      <a:schemeClr val="bg1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만</a:t>
                </a:r>
                <a:endParaRPr lang="ko-KR" altLang="en-US" sz="20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729961" y="2950586"/>
                <a:ext cx="58862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2005</a:t>
                </a:r>
                <a:endParaRPr lang="ko-KR" altLang="en-US" sz="1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3599903" y="1728410"/>
              <a:ext cx="1913642" cy="1913642"/>
              <a:chOff x="6225452" y="1908926"/>
              <a:chExt cx="1913642" cy="1913642"/>
            </a:xfrm>
          </p:grpSpPr>
          <p:sp>
            <p:nvSpPr>
              <p:cNvPr id="12" name="타원 11"/>
              <p:cNvSpPr/>
              <p:nvPr/>
            </p:nvSpPr>
            <p:spPr>
              <a:xfrm>
                <a:off x="6225452" y="1908926"/>
                <a:ext cx="1913642" cy="1913642"/>
              </a:xfrm>
              <a:prstGeom prst="ellipse">
                <a:avLst/>
              </a:prstGeom>
              <a:solidFill>
                <a:srgbClr val="5E92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6554536" y="2707143"/>
                <a:ext cx="125547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200" dirty="0" smtClean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100</a:t>
                </a:r>
                <a:r>
                  <a:rPr lang="ko-KR" altLang="en-US" sz="3200" dirty="0" smtClean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만</a:t>
                </a:r>
                <a:endParaRPr lang="ko-KR" altLang="en-US" sz="32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6887961" y="2529689"/>
                <a:ext cx="58862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/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2016</a:t>
                </a:r>
                <a:endParaRPr lang="ko-KR" altLang="en-US" sz="1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</p:grpSp>
      <p:grpSp>
        <p:nvGrpSpPr>
          <p:cNvPr id="2060" name="그룹 2059"/>
          <p:cNvGrpSpPr/>
          <p:nvPr/>
        </p:nvGrpSpPr>
        <p:grpSpPr>
          <a:xfrm>
            <a:off x="6464706" y="1748919"/>
            <a:ext cx="5247629" cy="2431391"/>
            <a:chOff x="6464706" y="1098469"/>
            <a:chExt cx="5247629" cy="2431391"/>
          </a:xfrm>
        </p:grpSpPr>
        <p:sp>
          <p:nvSpPr>
            <p:cNvPr id="2057" name="아래쪽 화살표 2056"/>
            <p:cNvSpPr/>
            <p:nvPr/>
          </p:nvSpPr>
          <p:spPr>
            <a:xfrm rot="10800000">
              <a:off x="10543658" y="1759094"/>
              <a:ext cx="716396" cy="1254700"/>
            </a:xfrm>
            <a:prstGeom prst="downArrow">
              <a:avLst>
                <a:gd name="adj1" fmla="val 42934"/>
                <a:gd name="adj2" fmla="val 3560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6624586" y="1098469"/>
              <a:ext cx="4348765" cy="461665"/>
              <a:chOff x="4046372" y="1150070"/>
              <a:chExt cx="4348765" cy="461665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4046372" y="1150070"/>
                <a:ext cx="362791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>
                    <a:solidFill>
                      <a:srgbClr val="6C8D0D"/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한국채식연합 회원 수 추이</a:t>
                </a:r>
                <a:endParaRPr lang="ko-KR" altLang="en-US" sz="2400" dirty="0">
                  <a:solidFill>
                    <a:srgbClr val="6C8D0D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513164" y="1298964"/>
                <a:ext cx="88197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(</a:t>
                </a:r>
                <a:r>
                  <a:rPr lang="ko-KR" altLang="en-US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단위 </a:t>
                </a:r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: </a:t>
                </a:r>
                <a:r>
                  <a:rPr lang="ko-KR" altLang="en-US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명</a:t>
                </a:r>
                <a:r>
                  <a:rPr lang="en-US" altLang="ko-KR" sz="1200" dirty="0" smtClean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)</a:t>
                </a:r>
                <a:endParaRPr lang="ko-KR" altLang="en-US" sz="1200" dirty="0"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cxnSp>
          <p:nvCxnSpPr>
            <p:cNvPr id="18" name="직선 연결선 17"/>
            <p:cNvCxnSpPr/>
            <p:nvPr/>
          </p:nvCxnSpPr>
          <p:spPr>
            <a:xfrm>
              <a:off x="6759019" y="2865748"/>
              <a:ext cx="0" cy="386499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>
              <a:off x="10953946" y="2865748"/>
              <a:ext cx="0" cy="386499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5" name="직선 연결선 2054"/>
            <p:cNvCxnSpPr/>
            <p:nvPr/>
          </p:nvCxnSpPr>
          <p:spPr>
            <a:xfrm>
              <a:off x="6759019" y="3049566"/>
              <a:ext cx="4194927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6" name="TextBox 2055"/>
            <p:cNvSpPr txBox="1"/>
            <p:nvPr/>
          </p:nvSpPr>
          <p:spPr>
            <a:xfrm>
              <a:off x="10091378" y="2159389"/>
              <a:ext cx="16209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 smtClean="0">
                  <a:solidFill>
                    <a:srgbClr val="6C8D0D"/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25,035</a:t>
              </a:r>
              <a:endParaRPr lang="ko-KR" altLang="en-US" sz="3600" dirty="0">
                <a:solidFill>
                  <a:srgbClr val="6C8D0D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493561" y="2527437"/>
              <a:ext cx="5309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rgbClr val="6C8D0D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300</a:t>
              </a:r>
              <a:endParaRPr lang="ko-KR" altLang="en-US" sz="1600" dirty="0">
                <a:solidFill>
                  <a:srgbClr val="6C8D0D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058" name="TextBox 2057"/>
            <p:cNvSpPr txBox="1"/>
            <p:nvPr/>
          </p:nvSpPr>
          <p:spPr>
            <a:xfrm>
              <a:off x="10659634" y="3222083"/>
              <a:ext cx="5886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2016</a:t>
              </a:r>
              <a:endPara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464706" y="3222083"/>
              <a:ext cx="5886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2000</a:t>
              </a:r>
              <a:endPara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2059" name="직사각형 2058"/>
          <p:cNvSpPr/>
          <p:nvPr/>
        </p:nvSpPr>
        <p:spPr>
          <a:xfrm>
            <a:off x="1341749" y="4994167"/>
            <a:ext cx="98101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0" i="0" u="none" strike="noStrike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많은 사람들이 채식을 하고 있지만 아직 주변의 시선이나 편견에서 벗어나지 못하고 있는 상황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4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97865" y="454410"/>
            <a:ext cx="78357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여러분은 채식주의에 대해서 어떻게 생각하시나요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?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3904824" y="3118104"/>
            <a:ext cx="7928840" cy="3423752"/>
            <a:chOff x="3997865" y="3218587"/>
            <a:chExt cx="7928840" cy="342375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29376" y="3218587"/>
              <a:ext cx="2597329" cy="342375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8486149" y="4787660"/>
              <a:ext cx="12811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“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민폐다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”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34645" y="5443268"/>
              <a:ext cx="44326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“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먹는다고 죽는 것도 아닌데 그냥 먹어라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”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997865" y="6098876"/>
              <a:ext cx="5782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“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채식은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도덕적 우월감이나 허영심 충족을 위한 </a:t>
              </a:r>
              <a:r>
                <a:rPr lang="ko-KR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것이다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”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목적</a:t>
            </a:r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1349820" y="2343068"/>
            <a:ext cx="2362048" cy="2362048"/>
            <a:chOff x="1349820" y="2343068"/>
            <a:chExt cx="2362048" cy="2362048"/>
          </a:xfrm>
        </p:grpSpPr>
        <p:sp>
          <p:nvSpPr>
            <p:cNvPr id="13" name="모서리가 둥근 직사각형 12"/>
            <p:cNvSpPr/>
            <p:nvPr/>
          </p:nvSpPr>
          <p:spPr>
            <a:xfrm rot="2700000">
              <a:off x="1349820" y="2343068"/>
              <a:ext cx="2362048" cy="2362048"/>
            </a:xfrm>
            <a:prstGeom prst="roundRect">
              <a:avLst/>
            </a:prstGeom>
            <a:gradFill flip="none" rotWithShape="1">
              <a:gsLst>
                <a:gs pos="0">
                  <a:srgbClr val="929A00"/>
                </a:gs>
                <a:gs pos="70397">
                  <a:srgbClr val="517C3A"/>
                </a:gs>
                <a:gs pos="36200">
                  <a:srgbClr val="6C8D0D"/>
                </a:gs>
                <a:gs pos="100000">
                  <a:srgbClr val="485A44"/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108292" y="2831594"/>
              <a:ext cx="845104" cy="13849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b="0" i="0" u="none" strike="noStrike" dirty="0" smtClean="0">
                  <a:solidFill>
                    <a:schemeClr val="bg1"/>
                  </a:solidFill>
                  <a:effectLst/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강요</a:t>
              </a:r>
              <a:endParaRPr lang="en-US" altLang="ko-KR" sz="2800" b="0" i="0" u="none" strike="noStrike" dirty="0" smtClean="0">
                <a:solidFill>
                  <a:schemeClr val="bg1"/>
                </a:solidFill>
                <a:effectLst/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시선</a:t>
              </a:r>
              <a:endParaRPr lang="en-US" altLang="ko-KR" sz="2800" dirty="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편견</a:t>
              </a:r>
              <a:endParaRPr lang="ko-KR" altLang="en-US" sz="28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90816" cy="685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6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0"/>
            <a:ext cx="115316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목적</a:t>
            </a:r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38480" y="2786663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b="0" i="0" strike="noStrike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 </a:t>
            </a:r>
            <a:r>
              <a:rPr lang="ko-KR" altLang="en-US" sz="20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30" panose="02030504000101010101" pitchFamily="18" charset="-127"/>
                <a:ea typeface="-윤고딕330" panose="02030504000101010101" pitchFamily="18" charset="-127"/>
              </a:rPr>
              <a:t>대부분의 음식에 동물성 식품</a:t>
            </a:r>
            <a:r>
              <a:rPr lang="ko-KR" altLang="en-US" sz="20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이 들어가있는 우리나라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94640" y="4219867"/>
            <a:ext cx="63398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30" panose="02030504000101010101" pitchFamily="18" charset="-127"/>
                <a:ea typeface="-윤고딕330" panose="02030504000101010101" pitchFamily="18" charset="-127"/>
              </a:rPr>
              <a:t>회식에 참여하거나 외식 한 번 하기 어려운</a:t>
            </a:r>
            <a:r>
              <a:rPr lang="ko-KR" altLang="en-US" sz="20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rPr>
              <a:t> 채식주의자들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3444240" y="3332480"/>
            <a:ext cx="0" cy="802640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16256" y="4619977"/>
            <a:ext cx="68559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200" dirty="0" smtClean="0">
                <a:solidFill>
                  <a:srgbClr val="6C8D0D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채식이 보편화 되지 않았다는 문제를 해결하고자 함</a:t>
            </a:r>
            <a:endParaRPr lang="ko-KR" altLang="en-US" sz="2200" dirty="0">
              <a:solidFill>
                <a:srgbClr val="6C8D0D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79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목적</a:t>
            </a:r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3107500" y="2942508"/>
            <a:ext cx="2362048" cy="2362048"/>
            <a:chOff x="3107500" y="2200828"/>
            <a:chExt cx="2362048" cy="2362048"/>
          </a:xfrm>
        </p:grpSpPr>
        <p:sp>
          <p:nvSpPr>
            <p:cNvPr id="11" name="모서리가 둥근 직사각형 10"/>
            <p:cNvSpPr/>
            <p:nvPr/>
          </p:nvSpPr>
          <p:spPr>
            <a:xfrm rot="2700000">
              <a:off x="3107500" y="2200828"/>
              <a:ext cx="2362048" cy="2362048"/>
            </a:xfrm>
            <a:prstGeom prst="roundRect">
              <a:avLst/>
            </a:prstGeom>
            <a:gradFill flip="none" rotWithShape="1">
              <a:gsLst>
                <a:gs pos="0">
                  <a:srgbClr val="929A00"/>
                </a:gs>
                <a:gs pos="70397">
                  <a:srgbClr val="517C3A"/>
                </a:gs>
                <a:gs pos="36200">
                  <a:srgbClr val="6C8D0D"/>
                </a:gs>
                <a:gs pos="100000">
                  <a:srgbClr val="485A44"/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3528507" y="3089464"/>
              <a:ext cx="15808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b="0" i="0" u="none" strike="noStrike" dirty="0" smtClean="0">
                  <a:solidFill>
                    <a:schemeClr val="bg1"/>
                  </a:solidFill>
                  <a:effectLst/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채식주의에 대한</a:t>
              </a:r>
              <a:endParaRPr lang="en-US" altLang="ko-KR" sz="1600" b="0" i="0" u="none" strike="noStrike" dirty="0" smtClean="0">
                <a:solidFill>
                  <a:schemeClr val="bg1"/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인식 개선</a:t>
              </a:r>
              <a:endParaRPr lang="ko-KR" altLang="en-US" sz="16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876860" y="2942508"/>
            <a:ext cx="2393824" cy="2362048"/>
            <a:chOff x="6876860" y="2200828"/>
            <a:chExt cx="2393824" cy="2362048"/>
          </a:xfrm>
        </p:grpSpPr>
        <p:sp>
          <p:nvSpPr>
            <p:cNvPr id="14" name="모서리가 둥근 직사각형 13"/>
            <p:cNvSpPr/>
            <p:nvPr/>
          </p:nvSpPr>
          <p:spPr>
            <a:xfrm rot="2700000">
              <a:off x="6876860" y="2200828"/>
              <a:ext cx="2362048" cy="2362048"/>
            </a:xfrm>
            <a:prstGeom prst="roundRect">
              <a:avLst/>
            </a:prstGeom>
            <a:gradFill flip="none" rotWithShape="1">
              <a:gsLst>
                <a:gs pos="0">
                  <a:srgbClr val="929A00"/>
                </a:gs>
                <a:gs pos="70397">
                  <a:srgbClr val="517C3A"/>
                </a:gs>
                <a:gs pos="36200">
                  <a:srgbClr val="6C8D0D"/>
                </a:gs>
                <a:gs pos="100000">
                  <a:srgbClr val="485A44"/>
                </a:gs>
              </a:gsLst>
              <a:lin ang="135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905933" y="3089464"/>
              <a:ext cx="236475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b="0" i="0" u="none" strike="noStrike" dirty="0" smtClean="0">
                  <a:solidFill>
                    <a:schemeClr val="bg1"/>
                  </a:solidFill>
                  <a:effectLst/>
                  <a:latin typeface="-윤고딕320" panose="02030504000101010101" pitchFamily="18" charset="-127"/>
                  <a:ea typeface="-윤고딕320" panose="02030504000101010101" pitchFamily="18" charset="-127"/>
                </a:rPr>
                <a:t>채식주의 관련</a:t>
              </a:r>
              <a:endParaRPr lang="en-US" altLang="ko-KR" sz="1600" b="0" i="0" u="none" strike="noStrike" dirty="0" smtClean="0">
                <a:solidFill>
                  <a:schemeClr val="bg1"/>
                </a:solidFill>
                <a:effectLst/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서비스 연결 및 정보 제공</a:t>
              </a:r>
              <a:endParaRPr lang="ko-KR" altLang="en-US" sz="16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150596" y="162281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푸릇푸릇의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두 가지 목표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9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5689600" y="1584960"/>
            <a:ext cx="812800" cy="812800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1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649220" y="4348480"/>
            <a:ext cx="6893560" cy="812800"/>
            <a:chOff x="2208497" y="3241040"/>
            <a:chExt cx="6893560" cy="812800"/>
          </a:xfrm>
        </p:grpSpPr>
        <p:sp>
          <p:nvSpPr>
            <p:cNvPr id="11" name="타원 10"/>
            <p:cNvSpPr/>
            <p:nvPr/>
          </p:nvSpPr>
          <p:spPr>
            <a:xfrm>
              <a:off x="2208497" y="3241040"/>
              <a:ext cx="812800" cy="81280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3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4235417" y="3241040"/>
              <a:ext cx="812800" cy="81280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4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6262337" y="3241040"/>
              <a:ext cx="812800" cy="81280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5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8289257" y="3241040"/>
              <a:ext cx="812800" cy="812800"/>
            </a:xfrm>
            <a:prstGeom prst="ellipse">
              <a:avLst/>
            </a:prstGeom>
            <a:solidFill>
              <a:srgbClr val="6C8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smtClean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6</a:t>
              </a:r>
              <a:endParaRPr lang="ko-KR" altLang="en-US" sz="2000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580474" y="237744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푸릇푸릇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38729" y="5161280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채식 식당 검색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5689600" y="3037840"/>
            <a:ext cx="812800" cy="812800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2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580474" y="383032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메인화면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159851" y="5161280"/>
            <a:ext cx="184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채식 도시락 신청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48061" y="5161280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채식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레시피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71161" y="5161280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식단 관리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94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717" y="1719072"/>
            <a:ext cx="5103325" cy="930027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080760" y="4718304"/>
            <a:ext cx="5349240" cy="2034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080760" y="0"/>
            <a:ext cx="5349240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279288" y="2711827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메인 화면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1660944" y="2555148"/>
            <a:ext cx="618344" cy="618344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2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43322" y="3260467"/>
            <a:ext cx="3267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채식을 잘 모르는 사람들을 위해 채식에 대해 소개하고 채식의 긍정적인 부분에 대한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피드를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업로드하여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채식에 대한 인식을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개선한다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.</a:t>
            </a:r>
            <a:endParaRPr lang="ko-KR" altLang="en-US" b="0" dirty="0" smtClean="0">
              <a:effectLst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laptop mockup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5" y="761999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075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6 L 1.04167E-6 -0.3726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717" y="-840140"/>
            <a:ext cx="5103325" cy="930027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080760" y="4718304"/>
            <a:ext cx="5349240" cy="2034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080760" y="0"/>
            <a:ext cx="5349240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279288" y="2711827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메인 화면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1660944" y="2555148"/>
            <a:ext cx="618344" cy="618344"/>
          </a:xfrm>
          <a:prstGeom prst="ellipse">
            <a:avLst/>
          </a:prstGeom>
          <a:solidFill>
            <a:srgbClr val="6C8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2</a:t>
            </a:r>
            <a:endParaRPr lang="ko-KR" altLang="en-US" sz="20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43322" y="3260467"/>
            <a:ext cx="3267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채식을 잘 모르는 사람들을 위해 채식에 대해 소개하고 채식의 긍정적인 부분에 대한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피드를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업로드하여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채식에 대한 인식을 </a:t>
            </a:r>
            <a:r>
              <a:rPr lang="ko-KR" altLang="en-US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개선한다</a:t>
            </a:r>
            <a:r>
              <a:rPr lang="en-US" altLang="ko-KR" dirty="0" smtClean="0">
                <a:latin typeface="-윤고딕320" panose="02030504000101010101" pitchFamily="18" charset="-127"/>
                <a:ea typeface="-윤고딕320" panose="02030504000101010101" pitchFamily="18" charset="-127"/>
              </a:rPr>
              <a:t>.</a:t>
            </a:r>
            <a:endParaRPr lang="ko-KR" altLang="en-US" b="0" dirty="0" smtClean="0">
              <a:effectLst/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laptop mockup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5" y="761999"/>
            <a:ext cx="6096000" cy="609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103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44444E-6 L 1.04167E-6 -0.44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488" y="546039"/>
            <a:ext cx="8943837" cy="16299211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24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36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07407E-6 L 6.25E-7 -0.61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0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488" y="-3715065"/>
            <a:ext cx="8943837" cy="16299211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24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538" y="255277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아이템 소개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054" y="250160"/>
            <a:ext cx="1121434" cy="45719"/>
          </a:xfrm>
          <a:prstGeom prst="rect">
            <a:avLst/>
          </a:prstGeom>
          <a:solidFill>
            <a:srgbClr val="639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0" y="6752492"/>
            <a:ext cx="12192000" cy="105508"/>
          </a:xfrm>
          <a:prstGeom prst="rect">
            <a:avLst/>
          </a:prstGeom>
          <a:solidFill>
            <a:srgbClr val="485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27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22222E-6 L 6.25E-7 -0.7692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404</Words>
  <Application>Microsoft Office PowerPoint</Application>
  <PresentationFormat>와이드스크린</PresentationFormat>
  <Paragraphs>111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-윤고딕320</vt:lpstr>
      <vt:lpstr>맑은 고딕</vt:lpstr>
      <vt:lpstr>-윤고딕340</vt:lpstr>
      <vt:lpstr>-윤고딕330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주하</dc:creator>
  <cp:lastModifiedBy>윤 주하</cp:lastModifiedBy>
  <cp:revision>32</cp:revision>
  <dcterms:created xsi:type="dcterms:W3CDTF">2019-07-19T09:43:35Z</dcterms:created>
  <dcterms:modified xsi:type="dcterms:W3CDTF">2019-07-20T02:36:23Z</dcterms:modified>
</cp:coreProperties>
</file>

<file path=docProps/thumbnail.jpeg>
</file>